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</p:sldIdLst>
  <p:sldSz cx="14630400" cy="8229600"/>
  <p:notesSz cx="6858000" cy="9144000"/>
  <p:embeddedFontLst>
    <p:embeddedFont>
      <p:font typeface="Montserrat" panose="02000505000000020004" pitchFamily="2" charset="77"/>
      <p:regular r:id="rId14"/>
      <p:bold r:id="rId15"/>
      <p:italic r:id="rId16"/>
      <p:boldItalic r:id="rId17"/>
    </p:embeddedFont>
    <p:embeddedFont>
      <p:font typeface="Montserrat ExtraBold" panose="02000505000000020004" pitchFamily="2" charset="77"/>
      <p:bold r:id="rId18"/>
      <p:italic r:id="rId19"/>
      <p:boldItalic r:id="rId20"/>
    </p:embeddedFont>
    <p:embeddedFont>
      <p:font typeface="Montserrat Light" pitchFamily="2" charset="77"/>
      <p:regular r:id="rId21"/>
      <p:italic r:id="rId22"/>
    </p:embeddedFont>
    <p:embeddedFont>
      <p:font typeface="Montserrat Medium" panose="02000505000000020004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08">
          <p15:clr>
            <a:srgbClr val="747775"/>
          </p15:clr>
        </p15:guide>
        <p15:guide id="2" orient="horz" pos="864">
          <p15:clr>
            <a:srgbClr val="747775"/>
          </p15:clr>
        </p15:guide>
        <p15:guide id="3" orient="horz" pos="1053">
          <p15:clr>
            <a:srgbClr val="747775"/>
          </p15:clr>
        </p15:guide>
        <p15:guide id="4" orient="horz" pos="2493">
          <p15:clr>
            <a:srgbClr val="747775"/>
          </p15:clr>
        </p15:guide>
        <p15:guide id="5" orient="horz" pos="4631">
          <p15:clr>
            <a:srgbClr val="747775"/>
          </p15:clr>
        </p15:guide>
        <p15:guide id="6" orient="horz" pos="2569">
          <p15:clr>
            <a:srgbClr val="747775"/>
          </p15:clr>
        </p15:guide>
        <p15:guide id="7">
          <p15:clr>
            <a:srgbClr val="747775"/>
          </p15:clr>
        </p15:guide>
        <p15:guide id="8" orient="horz" pos="3833">
          <p15:clr>
            <a:srgbClr val="747775"/>
          </p15:clr>
        </p15:guide>
        <p15:guide id="9" orient="horz" pos="3413">
          <p15:clr>
            <a:srgbClr val="747775"/>
          </p15:clr>
        </p15:guide>
        <p15:guide id="10" orient="horz" pos="2349">
          <p15:clr>
            <a:srgbClr val="747775"/>
          </p15:clr>
        </p15:guide>
        <p15:guide id="11" orient="horz" pos="1822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49"/>
    <a:srgbClr val="0C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 varScale="1">
        <p:scale>
          <a:sx n="97" d="100"/>
          <a:sy n="97" d="100"/>
        </p:scale>
        <p:origin x="1056" y="208"/>
      </p:cViewPr>
      <p:guideLst>
        <p:guide pos="4608"/>
        <p:guide orient="horz" pos="864"/>
        <p:guide orient="horz" pos="1053"/>
        <p:guide orient="horz" pos="2493"/>
        <p:guide orient="horz" pos="4631"/>
        <p:guide orient="horz" pos="2569"/>
        <p:guide/>
        <p:guide orient="horz" pos="3833"/>
        <p:guide orient="horz" pos="3413"/>
        <p:guide orient="horz" pos="2349"/>
        <p:guide orient="horz" pos="1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5A4671-1B58-54C0-F777-4C0742CC5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7C7F2-333F-6540-032C-1C6B5B9986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24BE-7FFD-A040-896D-0708BC97362D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50AA4-D9ED-A8FA-DCDA-BEEF80464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CF6FA-ECF0-B9A6-2C68-48B883A55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5CF3A-DEF8-5549-AD18-E60F12B99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A4CA9-56ED-A10F-3D25-A94E67CCF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69B1B85-223E-EC17-F6F8-EE84E849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A66AE-3089-8339-C7FB-E16FB3F35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5A417-1E97-F4D4-6BFC-FBB39895584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CA79C2-04FF-72AE-97B9-54FF8B2ED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5659437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7388225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AA7551F-A3D6-4F96-8876-7BF259311053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0E839-5990-8ACC-EC08-EFE9504DC271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101120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3D5568A-A6EC-C413-6BFB-7DBAC1A08A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840" y="0"/>
            <a:ext cx="6903511" cy="2493818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522580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1145671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710" h="4138612">
                <a:moveTo>
                  <a:pt x="2143862" y="0"/>
                </a:moveTo>
                <a:lnTo>
                  <a:pt x="11456710" y="0"/>
                </a:lnTo>
                <a:lnTo>
                  <a:pt x="1145671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564F81A-8309-E87F-1B52-4CFC00DC849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1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C70D8-51B4-C2F2-3DFC-15B38BF2083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AFB897-4D31-E72E-4ACE-1644DA775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6A0D7-5D12-9198-B19F-C018F6887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8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2592B18-8B70-393C-9BA5-BC4A37DBA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0840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CB7736C-BFEA-BD38-D8A0-7753A33121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32DAFD2-7799-385B-2619-B26F2B3D68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0840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0111FB2-6208-E196-D5F1-F7D388743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3982D-2FFA-FA9D-DC54-3AA6688429B9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271368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A66AE-3089-8339-C7FB-E16FB3F35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5A417-1E97-F4D4-6BFC-FBB39895584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12333212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AA7551F-A3D6-4F96-8876-7BF259311053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0E839-5990-8ACC-EC08-EFE9504DC271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280254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564F81A-8309-E87F-1B52-4CFC00DC849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1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C70D8-51B4-C2F2-3DFC-15B38BF2083F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B6A0D7-5D12-9198-B19F-C018F6887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8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0111FB2-6208-E196-D5F1-F7D388743F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3982D-2FFA-FA9D-DC54-3AA6688429B9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183566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B67F872-676D-D360-78E7-39807A0E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7236" y="1"/>
            <a:ext cx="9033164" cy="4871663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1D7F2-D302-A88C-6E95-03E18D7B67D6}"/>
              </a:ext>
            </a:extLst>
          </p:cNvPr>
          <p:cNvSpPr/>
          <p:nvPr userDrawn="1"/>
        </p:nvSpPr>
        <p:spPr>
          <a:xfrm>
            <a:off x="0" y="0"/>
            <a:ext cx="8118763" cy="8229600"/>
          </a:xfrm>
          <a:custGeom>
            <a:avLst/>
            <a:gdLst>
              <a:gd name="connsiteX0" fmla="*/ 0 w 3865418"/>
              <a:gd name="connsiteY0" fmla="*/ 0 h 8229600"/>
              <a:gd name="connsiteX1" fmla="*/ 3865418 w 3865418"/>
              <a:gd name="connsiteY1" fmla="*/ 0 h 8229600"/>
              <a:gd name="connsiteX2" fmla="*/ 3865418 w 3865418"/>
              <a:gd name="connsiteY2" fmla="*/ 8229600 h 8229600"/>
              <a:gd name="connsiteX3" fmla="*/ 0 w 3865418"/>
              <a:gd name="connsiteY3" fmla="*/ 8229600 h 8229600"/>
              <a:gd name="connsiteX4" fmla="*/ 0 w 3865418"/>
              <a:gd name="connsiteY4" fmla="*/ 0 h 8229600"/>
              <a:gd name="connsiteX0" fmla="*/ 0 w 8118763"/>
              <a:gd name="connsiteY0" fmla="*/ 0 h 8229600"/>
              <a:gd name="connsiteX1" fmla="*/ 8118763 w 8118763"/>
              <a:gd name="connsiteY1" fmla="*/ 0 h 8229600"/>
              <a:gd name="connsiteX2" fmla="*/ 3865418 w 8118763"/>
              <a:gd name="connsiteY2" fmla="*/ 8229600 h 8229600"/>
              <a:gd name="connsiteX3" fmla="*/ 0 w 8118763"/>
              <a:gd name="connsiteY3" fmla="*/ 8229600 h 8229600"/>
              <a:gd name="connsiteX4" fmla="*/ 0 w 8118763"/>
              <a:gd name="connsiteY4" fmla="*/ 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763" h="8229600">
                <a:moveTo>
                  <a:pt x="0" y="0"/>
                </a:moveTo>
                <a:lnTo>
                  <a:pt x="8118763" y="0"/>
                </a:lnTo>
                <a:lnTo>
                  <a:pt x="38654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072-23DC-CDED-4E5F-DFE26D877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B37774-D859-DC34-17EF-D1F59E287837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830A0-BD7F-2C4C-1494-DCB95262A1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8585" y="5902805"/>
            <a:ext cx="7319962" cy="1358344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93F18E-1ABB-09F0-2843-C963B846F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4703475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6502ED3-9D49-0535-DE14-7189A911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8986C-42EA-FC1D-A5C9-E19B2E7B07FA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348668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2267DDF-B718-E56C-0A1F-66C2AFB76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4284450"/>
            <a:ext cx="7315200" cy="394515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D4FDF-ACB2-8718-EA97-492E065248FA}"/>
              </a:ext>
            </a:extLst>
          </p:cNvPr>
          <p:cNvSpPr/>
          <p:nvPr userDrawn="1"/>
        </p:nvSpPr>
        <p:spPr>
          <a:xfrm>
            <a:off x="0" y="0"/>
            <a:ext cx="14630400" cy="4284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54A5-6699-1870-2E31-D1C5AF0E4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870" y="2983793"/>
            <a:ext cx="2079544" cy="1007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33655-F1E5-8D87-7026-50F00EE73B6B}"/>
              </a:ext>
            </a:extLst>
          </p:cNvPr>
          <p:cNvSpPr txBox="1"/>
          <p:nvPr userDrawn="1"/>
        </p:nvSpPr>
        <p:spPr>
          <a:xfrm>
            <a:off x="1099563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F8A6946-846A-98AB-9232-1F7875D99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6393731" cy="2354839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F9A212-2C64-D99C-40E0-74FF0D47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527" y="443779"/>
            <a:ext cx="6026728" cy="34736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09B7D-6BCD-DAA3-183B-D82607CCA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434" y="5472556"/>
            <a:ext cx="7183439" cy="19018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5A0794-1229-3070-B67C-0CC68197C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4918374"/>
            <a:ext cx="7183439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8E5E7-F01D-DEF9-402F-AF9ED4BD504D}"/>
              </a:ext>
            </a:extLst>
          </p:cNvPr>
          <p:cNvSpPr txBox="1"/>
          <p:nvPr userDrawn="1"/>
        </p:nvSpPr>
        <p:spPr>
          <a:xfrm>
            <a:off x="11527375" y="7680703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000" b="1" i="0" dirty="0">
                <a:solidFill>
                  <a:schemeClr val="tx2"/>
                </a:solidFill>
                <a:latin typeface="Montserrat" panose="02000505000000020004" pitchFamily="2" charset="77"/>
              </a:rPr>
              <a:t>/commercial</a:t>
            </a:r>
          </a:p>
        </p:txBody>
      </p:sp>
    </p:spTree>
    <p:extLst>
      <p:ext uri="{BB962C8B-B14F-4D97-AF65-F5344CB8AC3E}">
        <p14:creationId xmlns:p14="http://schemas.microsoft.com/office/powerpoint/2010/main" val="303861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BC23B4-78DA-8091-BB4E-08240A393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2426" y="1"/>
            <a:ext cx="12247977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6159426"/>
              <a:gd name="connsiteY0" fmla="*/ 0 h 4138612"/>
              <a:gd name="connsiteX1" fmla="*/ 6159426 w 6159426"/>
              <a:gd name="connsiteY1" fmla="*/ 0 h 4138612"/>
              <a:gd name="connsiteX2" fmla="*/ 5225800 w 6159426"/>
              <a:gd name="connsiteY2" fmla="*/ 4138612 h 4138612"/>
              <a:gd name="connsiteX3" fmla="*/ 0 w 6159426"/>
              <a:gd name="connsiteY3" fmla="*/ 4138612 h 4138612"/>
              <a:gd name="connsiteX4" fmla="*/ 2143862 w 6159426"/>
              <a:gd name="connsiteY4" fmla="*/ 0 h 4138612"/>
              <a:gd name="connsiteX0" fmla="*/ 2143862 w 6159427"/>
              <a:gd name="connsiteY0" fmla="*/ 0 h 4138612"/>
              <a:gd name="connsiteX1" fmla="*/ 6159426 w 6159427"/>
              <a:gd name="connsiteY1" fmla="*/ 0 h 4138612"/>
              <a:gd name="connsiteX2" fmla="*/ 6159427 w 6159427"/>
              <a:gd name="connsiteY2" fmla="*/ 4138612 h 4138612"/>
              <a:gd name="connsiteX3" fmla="*/ 0 w 6159427"/>
              <a:gd name="connsiteY3" fmla="*/ 4138612 h 4138612"/>
              <a:gd name="connsiteX4" fmla="*/ 2143862 w 6159427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427" h="4138612">
                <a:moveTo>
                  <a:pt x="2143862" y="0"/>
                </a:moveTo>
                <a:lnTo>
                  <a:pt x="6159426" y="0"/>
                </a:lnTo>
                <a:cubicBezTo>
                  <a:pt x="6159426" y="1379537"/>
                  <a:pt x="6159427" y="2759075"/>
                  <a:pt x="6159427" y="4138612"/>
                </a:cubicBez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B907-996D-FE56-00F0-160D298D5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8" y="678256"/>
            <a:ext cx="2516252" cy="1218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6AA9D-8CAA-6982-2A30-BA83B747F69D}"/>
              </a:ext>
            </a:extLst>
          </p:cNvPr>
          <p:cNvSpPr txBox="1"/>
          <p:nvPr userDrawn="1"/>
        </p:nvSpPr>
        <p:spPr>
          <a:xfrm>
            <a:off x="1095666" y="7033944"/>
            <a:ext cx="15228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A631D-4114-C124-4972-A6E8DC6AF9DB}"/>
              </a:ext>
            </a:extLst>
          </p:cNvPr>
          <p:cNvSpPr txBox="1"/>
          <p:nvPr userDrawn="1"/>
        </p:nvSpPr>
        <p:spPr>
          <a:xfrm>
            <a:off x="1095757" y="2037084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6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23675CF-177B-177C-7592-32CE55F4939C}"/>
              </a:ext>
            </a:extLst>
          </p:cNvPr>
          <p:cNvSpPr/>
          <p:nvPr userDrawn="1"/>
        </p:nvSpPr>
        <p:spPr>
          <a:xfrm rot="5400000">
            <a:off x="-476256" y="3041555"/>
            <a:ext cx="2048173" cy="1095666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918FCD96-7617-C924-1534-2931D228B6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905637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E53D08A-790A-C2E0-3CD2-D6CD18A200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915521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2A5FB0-3B46-E26A-C157-EA2342F12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319672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F67E44F-D183-E6E4-67B0-56182F731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384614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FE57BB4-AE5C-D696-6A50-4D50967A7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410351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52C2CF6-ED54-08CA-C41C-30B6619438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3588774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B5FB152-85BC-CC94-BF8D-4AF94B41FB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436087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1103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37B77C-19AE-8183-FC5C-FBBBFA3CE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6376C-BF6A-8F64-0339-85CB5F2DD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B8D01-678E-D7EA-9DDA-67E9CF86E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9E92E-A902-0BBF-14D8-5E21F57F5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87C296-CD03-8AA7-76E3-0B8F9C610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FC294-2DCA-2F9C-425E-6BF484802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B6EFD-A811-5FA0-63F8-328DA5321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FF260543-FC9D-157D-7C1A-15573A103A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015945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DC10979-F2E5-6E89-3F0F-7BB79C586A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025829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08492AB-7443-083C-586E-54C167FD1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230703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4972D7E-6F6E-346B-CFD5-2FE80B3CDE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295645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CA72368-ACCA-A5FD-99CE-7881FB986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321381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D26F8A9-2FA0-61A4-D21B-066D4915AC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347118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BBACCF6-7241-C204-8902-C05C72999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269908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accent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1390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69B1B85-223E-EC17-F6F8-EE84E849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71C74-1114-B679-5044-FF99D0F75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1014132"/>
            <a:ext cx="7388225" cy="32946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83D89-CAEF-6C97-8099-B935C1D37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8" y="5603757"/>
            <a:ext cx="2516252" cy="1218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20AC0-4C28-C7EA-0FF0-34C5232538CD}"/>
              </a:ext>
            </a:extLst>
          </p:cNvPr>
          <p:cNvSpPr txBox="1"/>
          <p:nvPr userDrawn="1"/>
        </p:nvSpPr>
        <p:spPr>
          <a:xfrm>
            <a:off x="1095666" y="7615840"/>
            <a:ext cx="3268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4B29C-3932-8CDB-DC7F-73CD5E6720E6}"/>
              </a:ext>
            </a:extLst>
          </p:cNvPr>
          <p:cNvSpPr txBox="1"/>
          <p:nvPr userDrawn="1"/>
        </p:nvSpPr>
        <p:spPr>
          <a:xfrm>
            <a:off x="1095757" y="6962585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join.remax.com</a:t>
            </a:r>
            <a:r>
              <a:rPr lang="en-US" sz="1600" b="1" i="0" dirty="0">
                <a:solidFill>
                  <a:schemeClr val="tx1"/>
                </a:solidFill>
                <a:latin typeface="Montserrat" panose="02000505000000020004" pitchFamily="2" charset="77"/>
              </a:rPr>
              <a:t>/commercial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016D1FF-2CA2-672A-29F5-1F74C56493BB}"/>
              </a:ext>
            </a:extLst>
          </p:cNvPr>
          <p:cNvSpPr/>
          <p:nvPr userDrawn="1"/>
        </p:nvSpPr>
        <p:spPr>
          <a:xfrm rot="5400000">
            <a:off x="-476256" y="5535463"/>
            <a:ext cx="2048173" cy="1095666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0" r:id="rId8"/>
    <p:sldLayoutId id="2147483673" r:id="rId9"/>
    <p:sldLayoutId id="2147483674" r:id="rId10"/>
    <p:sldLayoutId id="2147483675" r:id="rId11"/>
    <p:sldLayoutId id="2147483680" r:id="rId12"/>
    <p:sldLayoutId id="2147483681" r:id="rId13"/>
    <p:sldLayoutId id="2147483677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E46962"/>
          </p15:clr>
        </p15:guide>
        <p15:guide id="2" pos="4608">
          <p15:clr>
            <a:srgbClr val="E46962"/>
          </p15:clr>
        </p15:guide>
        <p15:guide id="3" pos="288">
          <p15:clr>
            <a:srgbClr val="E46962"/>
          </p15:clr>
        </p15:guide>
        <p15:guide id="4" pos="8928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488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25EDD9EB-86F1-79D7-D06E-37BF12CD540B}"/>
              </a:ext>
            </a:extLst>
          </p:cNvPr>
          <p:cNvSpPr txBox="1">
            <a:spLocks/>
          </p:cNvSpPr>
          <p:nvPr/>
        </p:nvSpPr>
        <p:spPr>
          <a:xfrm>
            <a:off x="1139687" y="1244075"/>
            <a:ext cx="7434469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NAME TO BUILD ON.</a:t>
            </a:r>
          </a:p>
        </p:txBody>
      </p:sp>
    </p:spTree>
    <p:extLst>
      <p:ext uri="{BB962C8B-B14F-4D97-AF65-F5344CB8AC3E}">
        <p14:creationId xmlns:p14="http://schemas.microsoft.com/office/powerpoint/2010/main" val="33593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FE9112-0E00-3401-6041-721987268F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29949-2A7D-47AC-0D5B-A9004CF4E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5FED4-6D88-082E-E8FC-813C6106A1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CF2F6-6933-53D1-16DD-B91E95043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9A0EC8-7EF6-B4FE-7745-AFD0A54DB2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9CAFC-2203-1D15-B47F-2A194DBEB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58B1-658C-3D45-D585-6E0DB05A89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>
            <a:extLst>
              <a:ext uri="{FF2B5EF4-FFF2-40B4-BE49-F238E27FC236}">
                <a16:creationId xmlns:a16="http://schemas.microsoft.com/office/drawing/2014/main" id="{6C2469D6-B964-AA0F-0999-32E07A4FF737}"/>
              </a:ext>
            </a:extLst>
          </p:cNvPr>
          <p:cNvSpPr txBox="1">
            <a:spLocks/>
          </p:cNvSpPr>
          <p:nvPr/>
        </p:nvSpPr>
        <p:spPr>
          <a:xfrm>
            <a:off x="1099932" y="886268"/>
            <a:ext cx="8058355" cy="22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CONNECTED GLOBALLY.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EXPERIENCED LOCALLY.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E6C42-DA75-C804-85B6-5D8A16909AA7}"/>
              </a:ext>
            </a:extLst>
          </p:cNvPr>
          <p:cNvSpPr txBox="1"/>
          <p:nvPr/>
        </p:nvSpPr>
        <p:spPr>
          <a:xfrm>
            <a:off x="1073425" y="2421229"/>
            <a:ext cx="6899000" cy="437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Backed by over 50 years of RE/MAX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expertise, RE/MAX Commercial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offers brokers significant brand leverage and access to a vast global network, helping to amplify your referral opportunities.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With industry-leading technology and professional marketing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resources, brokers are equipped to adapt, innovate and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compete on the global stage.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To stay ahead of the competition and market shifts, we’ve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invested in MAX/</a:t>
            </a:r>
            <a:r>
              <a:rPr lang="en-US" dirty="0" err="1">
                <a:solidFill>
                  <a:schemeClr val="tx1"/>
                </a:solidFill>
                <a:latin typeface="Montserrat Light" pitchFamily="2" charset="77"/>
              </a:rPr>
              <a:t>Tech</a:t>
            </a:r>
            <a:r>
              <a:rPr lang="en-US" baseline="30000" dirty="0" err="1">
                <a:solidFill>
                  <a:schemeClr val="tx1"/>
                </a:solidFill>
                <a:latin typeface="Montserrat Light" pitchFamily="2" charset="77"/>
              </a:rPr>
              <a:t>SM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Commercial — an exclusive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listing and productivity suite powered by </a:t>
            </a:r>
            <a:r>
              <a:rPr lang="en-US" dirty="0" err="1">
                <a:solidFill>
                  <a:schemeClr val="tx1"/>
                </a:solidFill>
                <a:latin typeface="Montserrat Light" pitchFamily="2" charset="77"/>
              </a:rPr>
              <a:t>RealNex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—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elevate your commercial business to new heights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at no additional cost to you.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Put your face to our name at </a:t>
            </a:r>
          </a:p>
          <a:p>
            <a:pPr>
              <a:lnSpc>
                <a:spcPct val="125000"/>
              </a:lnSpc>
            </a:pPr>
            <a:r>
              <a:rPr lang="en-US" dirty="0" err="1">
                <a:solidFill>
                  <a:schemeClr val="tx1"/>
                </a:solidFill>
                <a:latin typeface="Montserrat Medium" panose="02000505000000020004" pitchFamily="2" charset="77"/>
              </a:rPr>
              <a:t>join.remax.com</a:t>
            </a: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/commercial.</a:t>
            </a:r>
          </a:p>
        </p:txBody>
      </p:sp>
    </p:spTree>
    <p:extLst>
      <p:ext uri="{BB962C8B-B14F-4D97-AF65-F5344CB8AC3E}">
        <p14:creationId xmlns:p14="http://schemas.microsoft.com/office/powerpoint/2010/main" val="28871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88F90621-0724-02A3-CA55-61E6D5581AC3}"/>
              </a:ext>
            </a:extLst>
          </p:cNvPr>
          <p:cNvSpPr txBox="1">
            <a:spLocks/>
          </p:cNvSpPr>
          <p:nvPr/>
        </p:nvSpPr>
        <p:spPr>
          <a:xfrm>
            <a:off x="1099933" y="886269"/>
            <a:ext cx="6175512" cy="12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STATISTICALLY SPEAKING.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9B967-AEB1-732C-8DDB-834589A0270D}"/>
              </a:ext>
            </a:extLst>
          </p:cNvPr>
          <p:cNvSpPr txBox="1"/>
          <p:nvPr/>
        </p:nvSpPr>
        <p:spPr>
          <a:xfrm>
            <a:off x="1007166" y="4050956"/>
            <a:ext cx="3816626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RE/MAX Commercial brokers in all market segments (agents with COMM or COMRES as primary specialty for YE2023)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7CE4-46B6-8A1D-4980-DB64FD63689D}"/>
              </a:ext>
            </a:extLst>
          </p:cNvPr>
          <p:cNvSpPr txBox="1"/>
          <p:nvPr/>
        </p:nvSpPr>
        <p:spPr>
          <a:xfrm>
            <a:off x="1007165" y="2409477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chemeClr val="tx2"/>
                </a:solidFill>
                <a:latin typeface="Montserrat" panose="02000505000000020004" pitchFamily="2" charset="77"/>
              </a:rPr>
              <a:t>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1BE1C-ECEC-E680-356D-07C8F349B5DC}"/>
              </a:ext>
            </a:extLst>
          </p:cNvPr>
          <p:cNvSpPr txBox="1"/>
          <p:nvPr/>
        </p:nvSpPr>
        <p:spPr>
          <a:xfrm>
            <a:off x="100716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14,786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160FA-64FD-82C1-C297-3AFEF1FD8ECA}"/>
              </a:ext>
            </a:extLst>
          </p:cNvPr>
          <p:cNvSpPr/>
          <p:nvPr/>
        </p:nvSpPr>
        <p:spPr>
          <a:xfrm>
            <a:off x="1099933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67E01-75A8-B879-34FD-4A485FDEACB1}"/>
              </a:ext>
            </a:extLst>
          </p:cNvPr>
          <p:cNvSpPr txBox="1"/>
          <p:nvPr/>
        </p:nvSpPr>
        <p:spPr>
          <a:xfrm>
            <a:off x="1007165" y="6396593"/>
            <a:ext cx="414793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RE/MAX Commercial offices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and divisions (with COMM or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RESCOM specialty for YE2023)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C2A9F-FF5E-FDC0-B464-D0562ED8D1FB}"/>
              </a:ext>
            </a:extLst>
          </p:cNvPr>
          <p:cNvSpPr txBox="1"/>
          <p:nvPr/>
        </p:nvSpPr>
        <p:spPr>
          <a:xfrm>
            <a:off x="100716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602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D646C-26B0-F045-491A-8EB849471643}"/>
              </a:ext>
            </a:extLst>
          </p:cNvPr>
          <p:cNvSpPr/>
          <p:nvPr/>
        </p:nvSpPr>
        <p:spPr>
          <a:xfrm>
            <a:off x="1099933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FA74-A352-E3BA-ABA3-2E1A6B3FCD7C}"/>
              </a:ext>
            </a:extLst>
          </p:cNvPr>
          <p:cNvSpPr txBox="1"/>
          <p:nvPr/>
        </p:nvSpPr>
        <p:spPr>
          <a:xfrm>
            <a:off x="5539410" y="4050956"/>
            <a:ext cx="29287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Commercial sales and lease volume as of year 2023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4608E-A489-3DF6-C94E-0307002111E2}"/>
              </a:ext>
            </a:extLst>
          </p:cNvPr>
          <p:cNvSpPr txBox="1"/>
          <p:nvPr/>
        </p:nvSpPr>
        <p:spPr>
          <a:xfrm>
            <a:off x="5539410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$17.5B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4D322-8533-5295-8761-C1222F8858A7}"/>
              </a:ext>
            </a:extLst>
          </p:cNvPr>
          <p:cNvSpPr/>
          <p:nvPr/>
        </p:nvSpPr>
        <p:spPr>
          <a:xfrm>
            <a:off x="5632178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19E37-4A46-41BC-C259-159FB188E8B4}"/>
              </a:ext>
            </a:extLst>
          </p:cNvPr>
          <p:cNvSpPr txBox="1"/>
          <p:nvPr/>
        </p:nvSpPr>
        <p:spPr>
          <a:xfrm>
            <a:off x="5539410" y="6636701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countries and territories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FC44B-1BC2-C900-02E2-C18458824574}"/>
              </a:ext>
            </a:extLst>
          </p:cNvPr>
          <p:cNvSpPr txBox="1"/>
          <p:nvPr/>
        </p:nvSpPr>
        <p:spPr>
          <a:xfrm>
            <a:off x="5539410" y="603819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110+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42E6A-5B1C-BD9E-4BF4-F355E7A0B952}"/>
              </a:ext>
            </a:extLst>
          </p:cNvPr>
          <p:cNvSpPr/>
          <p:nvPr/>
        </p:nvSpPr>
        <p:spPr>
          <a:xfrm>
            <a:off x="5632178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DB1F6-FE87-460B-0938-CB326DF16027}"/>
              </a:ext>
            </a:extLst>
          </p:cNvPr>
          <p:cNvSpPr txBox="1"/>
          <p:nvPr/>
        </p:nvSpPr>
        <p:spPr>
          <a:xfrm>
            <a:off x="10071655" y="4050956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Worldwide commercial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transactions as of year 2023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09985-700A-88A1-70FE-577E6F37B050}"/>
              </a:ext>
            </a:extLst>
          </p:cNvPr>
          <p:cNvSpPr txBox="1"/>
          <p:nvPr/>
        </p:nvSpPr>
        <p:spPr>
          <a:xfrm>
            <a:off x="1007165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60,000+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FF6595-23CB-807A-35DC-ACA64AC887EB}"/>
              </a:ext>
            </a:extLst>
          </p:cNvPr>
          <p:cNvSpPr/>
          <p:nvPr/>
        </p:nvSpPr>
        <p:spPr>
          <a:xfrm>
            <a:off x="10164423" y="3191827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56455-7878-BE35-3626-0BB5478533B7}"/>
              </a:ext>
            </a:extLst>
          </p:cNvPr>
          <p:cNvSpPr txBox="1"/>
          <p:nvPr/>
        </p:nvSpPr>
        <p:spPr>
          <a:xfrm>
            <a:off x="10071655" y="6396593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Countries with at least one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commercial transaction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endParaRPr lang="en-US" baseline="300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8338F2-D45C-4DC0-E3A6-E9D66FB54880}"/>
              </a:ext>
            </a:extLst>
          </p:cNvPr>
          <p:cNvSpPr txBox="1"/>
          <p:nvPr/>
        </p:nvSpPr>
        <p:spPr>
          <a:xfrm>
            <a:off x="1007165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chemeClr val="tx2"/>
                </a:solidFill>
                <a:latin typeface="Montserrat ExtraBold" panose="02000505000000020004" pitchFamily="2" charset="77"/>
              </a:rPr>
              <a:t>73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5EA92-4191-9981-F553-A6255A4851A3}"/>
              </a:ext>
            </a:extLst>
          </p:cNvPr>
          <p:cNvSpPr/>
          <p:nvPr/>
        </p:nvSpPr>
        <p:spPr>
          <a:xfrm>
            <a:off x="10164423" y="5537464"/>
            <a:ext cx="520217" cy="357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9FBBB1-6AD1-0784-545F-EBD488109C13}"/>
              </a:ext>
            </a:extLst>
          </p:cNvPr>
          <p:cNvSpPr txBox="1"/>
          <p:nvPr/>
        </p:nvSpPr>
        <p:spPr>
          <a:xfrm>
            <a:off x="1007164" y="7708553"/>
            <a:ext cx="12099235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Global commercial Sales and Lease Volume.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Network-wide, including residential.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Number of countries reporting 1+ commercial transaction for YE2023.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5889-F0DD-0572-8552-8BB9AC3027AE}"/>
              </a:ext>
            </a:extLst>
          </p:cNvPr>
          <p:cNvSpPr txBox="1"/>
          <p:nvPr/>
        </p:nvSpPr>
        <p:spPr>
          <a:xfrm>
            <a:off x="5539410" y="5800244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 presence in</a:t>
            </a:r>
            <a:endParaRPr lang="en-US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67BB803E-2D83-855F-B513-AD7736839E8C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23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PUT YOUR FACE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 OUR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0AC1-5CF2-2963-C229-B06AD17002F7}"/>
              </a:ext>
            </a:extLst>
          </p:cNvPr>
          <p:cNvSpPr txBox="1"/>
          <p:nvPr/>
        </p:nvSpPr>
        <p:spPr>
          <a:xfrm>
            <a:off x="1073425" y="2416865"/>
            <a:ext cx="4903305" cy="303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As the most recognized name in real estate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,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RE/MAX instantly adds credibility to your name, helping to build trust with potential clients. </a:t>
            </a:r>
            <a:br>
              <a:rPr lang="en-US" dirty="0">
                <a:solidFill>
                  <a:schemeClr val="tx1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Joining the RE/MAX network opens doors to worldwide connections, allowing you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expand opportunities.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With more than 140,000 agents and a presence </a:t>
            </a:r>
            <a:b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in over 110 countries and territories, joining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RE/MAX could unlock vast referral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opportunities on a global scale.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0CD11-BB5C-4D8D-68DF-00F8D73A1609}"/>
              </a:ext>
            </a:extLst>
          </p:cNvPr>
          <p:cNvSpPr txBox="1"/>
          <p:nvPr/>
        </p:nvSpPr>
        <p:spPr>
          <a:xfrm>
            <a:off x="1099933" y="7194203"/>
            <a:ext cx="2650436" cy="70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Montserrat Light" pitchFamily="2" charset="77"/>
              </a:rPr>
              <a:t>Source: MMR Strategy Group study of unaided awareness (first mention recorded).</a:t>
            </a:r>
            <a:endParaRPr lang="en-US" sz="1100" dirty="0">
              <a:solidFill>
                <a:schemeClr val="tx1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037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505D48E1-926C-AE14-B474-77F5365A7AD5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5446641" cy="155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 WITH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EXPERTISE.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AA71-674C-0297-7254-6D168A39886A}"/>
              </a:ext>
            </a:extLst>
          </p:cNvPr>
          <p:cNvSpPr txBox="1"/>
          <p:nvPr/>
        </p:nvSpPr>
        <p:spPr>
          <a:xfrm>
            <a:off x="6136377" y="5336249"/>
            <a:ext cx="7394091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OUR PROPERTY REACH GIVES YOU MORE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725F4-30D7-6B3D-21DB-9198ADEAF6FB}"/>
              </a:ext>
            </a:extLst>
          </p:cNvPr>
          <p:cNvSpPr txBox="1"/>
          <p:nvPr/>
        </p:nvSpPr>
        <p:spPr>
          <a:xfrm>
            <a:off x="1073425" y="2659766"/>
            <a:ext cx="5184500" cy="19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You won’t be siloed into one commercial sector here.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We have the tenure, tools and education to help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you grow your practice across multiple property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types — entrepreneurially.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Empower your inner entrepreneur with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6156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20">
            <a:extLst>
              <a:ext uri="{FF2B5EF4-FFF2-40B4-BE49-F238E27FC236}">
                <a16:creationId xmlns:a16="http://schemas.microsoft.com/office/drawing/2014/main" id="{6594A669-9443-023F-0379-6FC55C795CB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TOOLS FOR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YOUR TRADE.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2F46-EEA1-1CCC-739B-4528594C8089}"/>
              </a:ext>
            </a:extLst>
          </p:cNvPr>
          <p:cNvSpPr txBox="1"/>
          <p:nvPr/>
        </p:nvSpPr>
        <p:spPr>
          <a:xfrm>
            <a:off x="1073425" y="2358889"/>
            <a:ext cx="5605670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One step ahead of the competition is always the best place to be. RE/MAX Commercial provides brokers with tools to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help you master the market, from in-person office visits, coaching and webinars to customizable marketing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materials, on-demand education and market research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reports. Follow the blueprint, and it’ll guide you in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the right direction.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We stay cutting-edge so that you’ll always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have one.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91F7-ADC6-FEA9-9DC3-DB3D60A50B77}"/>
              </a:ext>
            </a:extLst>
          </p:cNvPr>
          <p:cNvSpPr txBox="1"/>
          <p:nvPr/>
        </p:nvSpPr>
        <p:spPr>
          <a:xfrm>
            <a:off x="1073425" y="5791199"/>
            <a:ext cx="3313045" cy="172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 err="1">
                <a:solidFill>
                  <a:schemeClr val="tx1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dirty="0">
              <a:solidFill>
                <a:schemeClr val="tx1"/>
              </a:solidFill>
              <a:latin typeface="Montserrat" panose="02000505000000020004" pitchFamily="2" charset="77"/>
            </a:endParaRP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The RE/MAX Commercial website features thousands of commercial listings across all asset types from around the globe.</a:t>
            </a:r>
            <a:endParaRPr lang="en-US" dirty="0">
              <a:solidFill>
                <a:schemeClr val="tx1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94B3E-1863-D48F-131C-827B7A9163C0}"/>
              </a:ext>
            </a:extLst>
          </p:cNvPr>
          <p:cNvSpPr/>
          <p:nvPr/>
        </p:nvSpPr>
        <p:spPr>
          <a:xfrm>
            <a:off x="1166189" y="5583158"/>
            <a:ext cx="3181606" cy="35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917805-14DC-5FAB-A151-B7CDD1AC6C83}"/>
              </a:ext>
            </a:extLst>
          </p:cNvPr>
          <p:cNvSpPr/>
          <p:nvPr/>
        </p:nvSpPr>
        <p:spPr>
          <a:xfrm>
            <a:off x="1166189" y="7730010"/>
            <a:ext cx="2629426" cy="357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3A31C9DA-DA7B-2BB5-56C8-C9DAD1AE0AB8}"/>
              </a:ext>
            </a:extLst>
          </p:cNvPr>
          <p:cNvSpPr txBox="1">
            <a:spLocks/>
          </p:cNvSpPr>
          <p:nvPr/>
        </p:nvSpPr>
        <p:spPr>
          <a:xfrm>
            <a:off x="1099933" y="767000"/>
            <a:ext cx="4863545" cy="236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COMMERCIAL FOCUSED.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COMMUNITY MINDED.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604F-F9CA-3230-C1B5-05EF3D6A6568}"/>
              </a:ext>
            </a:extLst>
          </p:cNvPr>
          <p:cNvSpPr txBox="1"/>
          <p:nvPr/>
        </p:nvSpPr>
        <p:spPr>
          <a:xfrm>
            <a:off x="6255027" y="767000"/>
            <a:ext cx="7818782" cy="303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For over 30 years, RE/MAX has proudly partnered with Children’s Miracle Network Hospitals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to change kids’ health and future. Each year, the lives of over 12 million children are positively impacted by this partnership. RE/MAX commercial brokers and residential agents have raised over $200 million through the Miracle Commercial Property and Miracle Home programs to support the 170 CMN Hospitals throughout the US and Canada.</a:t>
            </a:r>
            <a:r>
              <a:rPr lang="en-US" baseline="30000" dirty="0">
                <a:solidFill>
                  <a:schemeClr val="tx1"/>
                </a:solidFill>
                <a:latin typeface="Montserrat Light" pitchFamily="2" charset="77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Visit </a:t>
            </a:r>
            <a:r>
              <a:rPr lang="en-US" dirty="0" err="1">
                <a:solidFill>
                  <a:schemeClr val="tx1"/>
                </a:solidFill>
                <a:latin typeface="Montserrat Medium" panose="02000505000000020004" pitchFamily="2" charset="77"/>
              </a:rPr>
              <a:t>cmn.org</a:t>
            </a: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 to learn more about how our commercial brokers can participate in the Miracle Property program and make a donation after each closed transaction.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1"/>
              </a:solidFill>
              <a:latin typeface="Montserrat Medium" panose="02000505000000020004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1"/>
                </a:solidFill>
                <a:latin typeface="Montserrat Medium" panose="02000505000000020004" pitchFamily="2" charset="77"/>
              </a:rPr>
              <a:t>WE PUT OUR MONEY WHERE THE MIRACLES ARE — AND GIVE BACK IN A BIG WAY.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ED66B6-763C-F9DA-C4ED-1DA88F7D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21780"/>
              </p:ext>
            </p:extLst>
          </p:nvPr>
        </p:nvGraphicFramePr>
        <p:xfrm>
          <a:off x="1099933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Companies with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most CCIM Designees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7" name="Google Shape;161;p20">
            <a:extLst>
              <a:ext uri="{FF2B5EF4-FFF2-40B4-BE49-F238E27FC236}">
                <a16:creationId xmlns:a16="http://schemas.microsoft.com/office/drawing/2014/main" id="{5016FC5D-501C-FF89-33DF-83E5D08A20FE}"/>
              </a:ext>
            </a:extLst>
          </p:cNvPr>
          <p:cNvSpPr txBox="1">
            <a:spLocks/>
          </p:cNvSpPr>
          <p:nvPr/>
        </p:nvSpPr>
        <p:spPr>
          <a:xfrm>
            <a:off x="1099933" y="4830421"/>
            <a:ext cx="6612832" cy="52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ARE INDUSTRY LEADERS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FC50C4-053F-9722-C3E0-517924837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450"/>
              </p:ext>
            </p:extLst>
          </p:nvPr>
        </p:nvGraphicFramePr>
        <p:xfrm>
          <a:off x="3988906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Lipsey Company’s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Top Brand Survey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5D5E45-B1A9-CF13-ADEA-0E8660030AE1}"/>
              </a:ext>
            </a:extLst>
          </p:cNvPr>
          <p:cNvSpPr txBox="1"/>
          <p:nvPr/>
        </p:nvSpPr>
        <p:spPr>
          <a:xfrm>
            <a:off x="993914" y="7486897"/>
            <a:ext cx="5552660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U.S. and Canada combined.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According to The CCIM Institute, as of December 2023.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Lipsey’s 2023 Top 25 Commercial Real Estate Brand Survey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4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6776D-AA4A-3C2C-E4AB-A3CF7BCB68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3C179-EC20-8919-A1FB-6E9052280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4611"/>
      </p:ext>
    </p:extLst>
  </p:cSld>
  <p:clrMapOvr>
    <a:masterClrMapping/>
  </p:clrMapOvr>
</p:sld>
</file>

<file path=ppt/theme/theme1.xml><?xml version="1.0" encoding="utf-8"?>
<a:theme xmlns:a="http://schemas.openxmlformats.org/drawingml/2006/main" name="2024 RE/MAX Commercial">
  <a:themeElements>
    <a:clrScheme name="RMX Commercial">
      <a:dk1>
        <a:srgbClr val="0C2648"/>
      </a:dk1>
      <a:lt1>
        <a:srgbClr val="FFFFFF"/>
      </a:lt1>
      <a:dk2>
        <a:srgbClr val="0C2648"/>
      </a:dk2>
      <a:lt2>
        <a:srgbClr val="FFFFFF"/>
      </a:lt2>
      <a:accent1>
        <a:srgbClr val="424042"/>
      </a:accent1>
      <a:accent2>
        <a:srgbClr val="7D868B"/>
      </a:accent2>
      <a:accent3>
        <a:srgbClr val="C6CACC"/>
      </a:accent3>
      <a:accent4>
        <a:srgbClr val="EDEFEE"/>
      </a:accent4>
      <a:accent5>
        <a:srgbClr val="DD1E2F"/>
      </a:accent5>
      <a:accent6>
        <a:srgbClr val="232223"/>
      </a:accent6>
      <a:hlink>
        <a:srgbClr val="425C79"/>
      </a:hlink>
      <a:folHlink>
        <a:srgbClr val="485C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663</Words>
  <Application>Microsoft Macintosh PowerPoint</Application>
  <PresentationFormat>Custom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Medium</vt:lpstr>
      <vt:lpstr>Montserrat ExtraBold</vt:lpstr>
      <vt:lpstr>Montserrat</vt:lpstr>
      <vt:lpstr>Arial</vt:lpstr>
      <vt:lpstr>Montserrat Light</vt:lpstr>
      <vt:lpstr>2024 RE/MAX Commercial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Malinowski, Jackie</cp:lastModifiedBy>
  <cp:revision>15</cp:revision>
  <dcterms:modified xsi:type="dcterms:W3CDTF">2024-11-13T21:18:34Z</dcterms:modified>
</cp:coreProperties>
</file>