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</p:sldIdLst>
  <p:sldSz cx="14630400" cy="8229600"/>
  <p:notesSz cx="6858000" cy="9144000"/>
  <p:embeddedFontLst>
    <p:embeddedFont>
      <p:font typeface="Montserrat" panose="02000505000000020004" pitchFamily="2" charset="77"/>
      <p:regular r:id="rId13"/>
      <p:bold r:id="rId14"/>
      <p:italic r:id="rId15"/>
      <p:boldItalic r:id="rId16"/>
    </p:embeddedFont>
    <p:embeddedFont>
      <p:font typeface="Montserrat ExtraBold" panose="02000505000000020004" pitchFamily="2" charset="77"/>
      <p:bold r:id="rId17"/>
      <p:italic r:id="rId18"/>
      <p:boldItalic r:id="rId19"/>
    </p:embeddedFont>
    <p:embeddedFont>
      <p:font typeface="Montserrat Light" pitchFamily="2" charset="77"/>
      <p:regular r:id="rId20"/>
      <p:italic r:id="rId21"/>
    </p:embeddedFont>
    <p:embeddedFont>
      <p:font typeface="Montserrat Medium" panose="02000505000000020004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08">
          <p15:clr>
            <a:srgbClr val="747775"/>
          </p15:clr>
        </p15:guide>
        <p15:guide id="2" orient="horz" pos="864">
          <p15:clr>
            <a:srgbClr val="747775"/>
          </p15:clr>
        </p15:guide>
        <p15:guide id="3" orient="horz" pos="1053">
          <p15:clr>
            <a:srgbClr val="747775"/>
          </p15:clr>
        </p15:guide>
        <p15:guide id="4" orient="horz" pos="2493">
          <p15:clr>
            <a:srgbClr val="747775"/>
          </p15:clr>
        </p15:guide>
        <p15:guide id="5" orient="horz" pos="4631">
          <p15:clr>
            <a:srgbClr val="747775"/>
          </p15:clr>
        </p15:guide>
        <p15:guide id="6" orient="horz" pos="2569">
          <p15:clr>
            <a:srgbClr val="747775"/>
          </p15:clr>
        </p15:guide>
        <p15:guide id="7">
          <p15:clr>
            <a:srgbClr val="747775"/>
          </p15:clr>
        </p15:guide>
        <p15:guide id="8" orient="horz" pos="3833">
          <p15:clr>
            <a:srgbClr val="747775"/>
          </p15:clr>
        </p15:guide>
        <p15:guide id="9" orient="horz" pos="3413">
          <p15:clr>
            <a:srgbClr val="747775"/>
          </p15:clr>
        </p15:guide>
        <p15:guide id="10" orient="horz" pos="2349">
          <p15:clr>
            <a:srgbClr val="747775"/>
          </p15:clr>
        </p15:guide>
        <p15:guide id="11" orient="horz" pos="18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49"/>
    <a:srgbClr val="0C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97" d="100"/>
          <a:sy n="97" d="100"/>
        </p:scale>
        <p:origin x="872" y="200"/>
      </p:cViewPr>
      <p:guideLst>
        <p:guide pos="4608"/>
        <p:guide orient="horz" pos="864"/>
        <p:guide orient="horz" pos="1053"/>
        <p:guide orient="horz" pos="2493"/>
        <p:guide orient="horz" pos="4631"/>
        <p:guide orient="horz" pos="2569"/>
        <p:guide/>
        <p:guide orient="horz" pos="3833"/>
        <p:guide orient="horz" pos="3413"/>
        <p:guide orient="horz" pos="2349"/>
        <p:guide orient="horz" pos="1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FBBDD-774B-BDD8-C2A3-5316D367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186A0D4-B4A2-2DF4-2138-5EA980AB6A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C1C91-016E-571D-159D-6E4E01E8E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50" y="6954493"/>
            <a:ext cx="2079544" cy="1007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C827F-E403-01B9-8ADA-C958ED46EFDB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F49F-C535-4B91-683B-5AA3CA31BE8E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0B3A5D3-B9E0-E6B9-598C-E98327C43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5659437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D6C4B6-DE0B-E2A5-6DF6-97B6AA2108B8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BCC5881-1CA0-4E53-3BBE-82B099F7D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7388225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1198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AC1D7E3-C66B-BC07-FCE6-8B92251D5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840" y="0"/>
            <a:ext cx="6903511" cy="2493818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522580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1145671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710" h="4138612">
                <a:moveTo>
                  <a:pt x="2143862" y="0"/>
                </a:moveTo>
                <a:lnTo>
                  <a:pt x="11456710" y="0"/>
                </a:lnTo>
                <a:lnTo>
                  <a:pt x="1145671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E9DC013-C025-D6A7-038C-C3243AE1736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2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8B9EE-FC95-A425-D21C-AD6239CEAC7C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C87E2-ADC1-C70E-DF1B-CBAD55D4BB48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97AE2CB-F861-9427-C759-6A2F76AF8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951C48F-98F7-D7FA-38E9-1E9E02B5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0840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6ED33D2-AE76-137C-2882-8D6E57ADCB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  <a:p>
            <a:pPr lvl="0"/>
            <a:endParaRPr lang="en-US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A56CC10-A6AF-E7CF-E049-7F9C1D989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0840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  <a:p>
            <a:pPr lvl="0"/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751F96-DB2E-CACE-F481-E2232E71D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71A63-3709-0F0D-6739-537C3BF52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50" y="6954493"/>
            <a:ext cx="2079544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6C827F-E403-01B9-8ADA-C958ED46EFDB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F49F-C535-4B91-683B-5AA3CA31BE8E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D6C4B6-DE0B-E2A5-6DF6-97B6AA2108B8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BCC5881-1CA0-4E53-3BBE-82B099F7D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12399063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3471C1-A943-B9B8-0D18-83589CABF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50" y="6954493"/>
            <a:ext cx="2079544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E9DC013-C025-D6A7-038C-C3243AE1736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2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8B9EE-FC95-A425-D21C-AD6239CEAC7C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C87E2-ADC1-C70E-DF1B-CBAD55D4BB48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751F96-DB2E-CACE-F481-E2232E71D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BA42F-0731-5212-22AA-5B31218B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50" y="6954493"/>
            <a:ext cx="2079544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B67F872-676D-D360-78E7-39807A0E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7236" y="1"/>
            <a:ext cx="9033164" cy="4871663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1D7F2-D302-A88C-6E95-03E18D7B67D6}"/>
              </a:ext>
            </a:extLst>
          </p:cNvPr>
          <p:cNvSpPr/>
          <p:nvPr userDrawn="1"/>
        </p:nvSpPr>
        <p:spPr>
          <a:xfrm>
            <a:off x="0" y="0"/>
            <a:ext cx="8118763" cy="8229600"/>
          </a:xfrm>
          <a:custGeom>
            <a:avLst/>
            <a:gdLst>
              <a:gd name="connsiteX0" fmla="*/ 0 w 3865418"/>
              <a:gd name="connsiteY0" fmla="*/ 0 h 8229600"/>
              <a:gd name="connsiteX1" fmla="*/ 3865418 w 3865418"/>
              <a:gd name="connsiteY1" fmla="*/ 0 h 8229600"/>
              <a:gd name="connsiteX2" fmla="*/ 3865418 w 3865418"/>
              <a:gd name="connsiteY2" fmla="*/ 8229600 h 8229600"/>
              <a:gd name="connsiteX3" fmla="*/ 0 w 3865418"/>
              <a:gd name="connsiteY3" fmla="*/ 8229600 h 8229600"/>
              <a:gd name="connsiteX4" fmla="*/ 0 w 3865418"/>
              <a:gd name="connsiteY4" fmla="*/ 0 h 8229600"/>
              <a:gd name="connsiteX0" fmla="*/ 0 w 8118763"/>
              <a:gd name="connsiteY0" fmla="*/ 0 h 8229600"/>
              <a:gd name="connsiteX1" fmla="*/ 8118763 w 8118763"/>
              <a:gd name="connsiteY1" fmla="*/ 0 h 8229600"/>
              <a:gd name="connsiteX2" fmla="*/ 3865418 w 8118763"/>
              <a:gd name="connsiteY2" fmla="*/ 8229600 h 8229600"/>
              <a:gd name="connsiteX3" fmla="*/ 0 w 8118763"/>
              <a:gd name="connsiteY3" fmla="*/ 8229600 h 8229600"/>
              <a:gd name="connsiteX4" fmla="*/ 0 w 8118763"/>
              <a:gd name="connsiteY4" fmla="*/ 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763" h="8229600">
                <a:moveTo>
                  <a:pt x="0" y="0"/>
                </a:moveTo>
                <a:lnTo>
                  <a:pt x="8118763" y="0"/>
                </a:lnTo>
                <a:lnTo>
                  <a:pt x="38654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37774-D859-DC34-17EF-D1F59E287837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34C8A-3953-F3B0-4CE3-E8508CCDDA07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1"/>
              </a:solidFill>
              <a:latin typeface="Montserrat" panose="02000505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830A0-BD7F-2C4C-1494-DCB95262A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585" y="5902805"/>
            <a:ext cx="7319962" cy="1358344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93F18E-1ABB-09F0-2843-C963B846F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4703475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6502ED3-9D49-0535-DE14-7189A911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C2E11-0DC9-1D62-05F0-80F1B3B83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3350" y="6954493"/>
            <a:ext cx="2079544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2267DDF-B718-E56C-0A1F-66C2AFB76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4284450"/>
            <a:ext cx="7315200" cy="394515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D4FDF-ACB2-8718-EA97-492E065248FA}"/>
              </a:ext>
            </a:extLst>
          </p:cNvPr>
          <p:cNvSpPr/>
          <p:nvPr userDrawn="1"/>
        </p:nvSpPr>
        <p:spPr>
          <a:xfrm>
            <a:off x="0" y="0"/>
            <a:ext cx="14630400" cy="4284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54A5-6699-1870-2E31-D1C5AF0E4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870" y="2983793"/>
            <a:ext cx="2079544" cy="1007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33655-F1E5-8D87-7026-50F00EE73B6B}"/>
              </a:ext>
            </a:extLst>
          </p:cNvPr>
          <p:cNvSpPr txBox="1"/>
          <p:nvPr userDrawn="1"/>
        </p:nvSpPr>
        <p:spPr>
          <a:xfrm>
            <a:off x="1099563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0507D-79AD-5412-D393-00714156ABF2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F8A6946-846A-98AB-9232-1F7875D99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6393731" cy="2354839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F9A212-2C64-D99C-40E0-74FF0D47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527" y="443779"/>
            <a:ext cx="6026728" cy="34736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09B7D-6BCD-DAA3-183B-D82607CCA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434" y="5472556"/>
            <a:ext cx="7183439" cy="19018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5A0794-1229-3070-B67C-0CC68197C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4918374"/>
            <a:ext cx="7183439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9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BC23B4-78DA-8091-BB4E-08240A393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2426" y="1"/>
            <a:ext cx="12247977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6159426"/>
              <a:gd name="connsiteY0" fmla="*/ 0 h 4138612"/>
              <a:gd name="connsiteX1" fmla="*/ 6159426 w 6159426"/>
              <a:gd name="connsiteY1" fmla="*/ 0 h 4138612"/>
              <a:gd name="connsiteX2" fmla="*/ 5225800 w 6159426"/>
              <a:gd name="connsiteY2" fmla="*/ 4138612 h 4138612"/>
              <a:gd name="connsiteX3" fmla="*/ 0 w 6159426"/>
              <a:gd name="connsiteY3" fmla="*/ 4138612 h 4138612"/>
              <a:gd name="connsiteX4" fmla="*/ 2143862 w 6159426"/>
              <a:gd name="connsiteY4" fmla="*/ 0 h 4138612"/>
              <a:gd name="connsiteX0" fmla="*/ 2143862 w 6159427"/>
              <a:gd name="connsiteY0" fmla="*/ 0 h 4138612"/>
              <a:gd name="connsiteX1" fmla="*/ 6159426 w 6159427"/>
              <a:gd name="connsiteY1" fmla="*/ 0 h 4138612"/>
              <a:gd name="connsiteX2" fmla="*/ 6159427 w 6159427"/>
              <a:gd name="connsiteY2" fmla="*/ 4138612 h 4138612"/>
              <a:gd name="connsiteX3" fmla="*/ 0 w 6159427"/>
              <a:gd name="connsiteY3" fmla="*/ 4138612 h 4138612"/>
              <a:gd name="connsiteX4" fmla="*/ 2143862 w 6159427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427" h="4138612">
                <a:moveTo>
                  <a:pt x="2143862" y="0"/>
                </a:moveTo>
                <a:lnTo>
                  <a:pt x="6159426" y="0"/>
                </a:lnTo>
                <a:cubicBezTo>
                  <a:pt x="6159426" y="1379537"/>
                  <a:pt x="6159427" y="2759075"/>
                  <a:pt x="6159427" y="4138612"/>
                </a:cubicBez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B907-996D-FE56-00F0-160D298D5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9" y="678256"/>
            <a:ext cx="2516250" cy="121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A631D-4114-C124-4972-A6E8DC6AF9DB}"/>
              </a:ext>
            </a:extLst>
          </p:cNvPr>
          <p:cNvSpPr txBox="1"/>
          <p:nvPr userDrawn="1"/>
        </p:nvSpPr>
        <p:spPr>
          <a:xfrm>
            <a:off x="1095757" y="2037084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B7468-7746-B262-F29C-2556EE07F3BC}"/>
              </a:ext>
            </a:extLst>
          </p:cNvPr>
          <p:cNvSpPr txBox="1"/>
          <p:nvPr userDrawn="1"/>
        </p:nvSpPr>
        <p:spPr>
          <a:xfrm>
            <a:off x="1095666" y="7033944"/>
            <a:ext cx="15228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2F03ADA-2816-CF26-9193-7077BDE93876}"/>
              </a:ext>
            </a:extLst>
          </p:cNvPr>
          <p:cNvSpPr/>
          <p:nvPr userDrawn="1"/>
        </p:nvSpPr>
        <p:spPr>
          <a:xfrm rot="5400000">
            <a:off x="-476256" y="3041555"/>
            <a:ext cx="2048173" cy="10956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CCE0CCB-ED87-8C71-669A-44068284DB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905637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76B266-3602-84C7-C0E5-07063EDFE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915521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08B2756-8824-2F84-B929-7EFCF7A8E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319672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5CB31C7-82BF-FF45-7461-B43C2567D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384614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8AFDF08-3BA5-FFC1-3D26-9F5BB55ED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410351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0941D3F-9BE9-5663-84B7-3E65A133D7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3588774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A64E067-792F-A591-093B-53B1578245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436087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5762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30A35-571D-9F58-8E24-4B1F8541F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B0E99-E0A2-F7CD-11AA-44E238920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35AFA-FD43-1FD7-EAF2-A8D9A2E44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B0B80-EC80-0408-1000-62A840488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8F24E-D141-CEAB-1DEA-969FC5315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5FA86-80E6-D2DF-7994-32348FB52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ADEA6-0D02-B6EB-3F37-2378CABCD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91D972D-033A-B552-7297-BBD2BC69C3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015945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F483A4B-77FA-92CD-14DA-1F662FC223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025829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98FAC9D-34BD-4153-E253-6A83929A25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230703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DC3FC5E-CD22-495B-7344-9B96AE702E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295645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2D5981-84D6-FF2E-7F77-97EDF193F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321381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C09A94E-CA46-E916-7C48-6A905CE2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269908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771877C-4F76-1B41-EDA1-261766AEAA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347118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1390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4C03CC3-3BCD-EE82-106E-74F778B70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0D68941-B109-B7D5-0B54-FFA29662CA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1014132"/>
            <a:ext cx="7388225" cy="32946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14129-ADCA-ADCD-4498-3AB465A87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9" y="5603757"/>
            <a:ext cx="2516250" cy="1218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A28874-C2EB-8711-921B-0877FDF89EE0}"/>
              </a:ext>
            </a:extLst>
          </p:cNvPr>
          <p:cNvSpPr txBox="1"/>
          <p:nvPr userDrawn="1"/>
        </p:nvSpPr>
        <p:spPr>
          <a:xfrm>
            <a:off x="1095666" y="7615840"/>
            <a:ext cx="3268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697B0-8DD8-1D60-7D4E-99E197612132}"/>
              </a:ext>
            </a:extLst>
          </p:cNvPr>
          <p:cNvSpPr txBox="1"/>
          <p:nvPr userDrawn="1"/>
        </p:nvSpPr>
        <p:spPr>
          <a:xfrm>
            <a:off x="1095757" y="696258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F86B469-D4EA-5682-384A-47DD9E9E1929}"/>
              </a:ext>
            </a:extLst>
          </p:cNvPr>
          <p:cNvSpPr/>
          <p:nvPr userDrawn="1"/>
        </p:nvSpPr>
        <p:spPr>
          <a:xfrm rot="5400000">
            <a:off x="-476256" y="5535463"/>
            <a:ext cx="2048173" cy="10956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0" r:id="rId8"/>
    <p:sldLayoutId id="2147483673" r:id="rId9"/>
    <p:sldLayoutId id="2147483674" r:id="rId10"/>
    <p:sldLayoutId id="2147483675" r:id="rId11"/>
    <p:sldLayoutId id="2147483679" r:id="rId12"/>
    <p:sldLayoutId id="2147483680" r:id="rId13"/>
    <p:sldLayoutId id="2147483676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E46962"/>
          </p15:clr>
        </p15:guide>
        <p15:guide id="2" pos="4608">
          <p15:clr>
            <a:srgbClr val="E46962"/>
          </p15:clr>
        </p15:guide>
        <p15:guide id="3" pos="288">
          <p15:clr>
            <a:srgbClr val="E46962"/>
          </p15:clr>
        </p15:guide>
        <p15:guide id="4" pos="8928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488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25EDD9EB-86F1-79D7-D06E-37BF12CD540B}"/>
              </a:ext>
            </a:extLst>
          </p:cNvPr>
          <p:cNvSpPr txBox="1">
            <a:spLocks/>
          </p:cNvSpPr>
          <p:nvPr/>
        </p:nvSpPr>
        <p:spPr>
          <a:xfrm>
            <a:off x="1139687" y="1244075"/>
            <a:ext cx="7434469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 WITH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EXPERTISE.</a:t>
            </a:r>
          </a:p>
        </p:txBody>
      </p:sp>
    </p:spTree>
    <p:extLst>
      <p:ext uri="{BB962C8B-B14F-4D97-AF65-F5344CB8AC3E}">
        <p14:creationId xmlns:p14="http://schemas.microsoft.com/office/powerpoint/2010/main" val="33593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E72845-A6B3-5320-7CAA-53609566FB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AEAA2-4FCE-7959-113F-E560BB961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193CA-FA2C-F82C-3ED5-4C0C18FB5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04DDA-47F1-6987-C7AE-B09063827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757608-F52D-64C5-D92D-6E8265521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C3E6E-6BDE-5FE4-BD4B-F54EBEFF8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10B5E-BBAB-8FB3-65C2-2D1A323A58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>
            <a:extLst>
              <a:ext uri="{FF2B5EF4-FFF2-40B4-BE49-F238E27FC236}">
                <a16:creationId xmlns:a16="http://schemas.microsoft.com/office/drawing/2014/main" id="{6C2469D6-B964-AA0F-0999-32E07A4FF73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 ALLY TO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YOUR AMBITION.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E6C42-DA75-C804-85B6-5D8A16909AA7}"/>
              </a:ext>
            </a:extLst>
          </p:cNvPr>
          <p:cNvSpPr txBox="1"/>
          <p:nvPr/>
        </p:nvSpPr>
        <p:spPr>
          <a:xfrm>
            <a:off x="1073425" y="2531165"/>
            <a:ext cx="5605670" cy="330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Backed by the RE/MAX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brand with over 50 years of experience, RE/MAX Commercial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continues to innovate and invest in industry-leading tools that provide its commercial brokers with the right resources to amplify your ambition.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 trusted name to build on, RE/MAX Commercial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brings you big brand leverage and access to an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entire global network, expanding your exposure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and investment opportunities.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2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Maximize your portfolio with </a:t>
            </a:r>
            <a:b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8871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88F90621-0724-02A3-CA55-61E6D5581AC3}"/>
              </a:ext>
            </a:extLst>
          </p:cNvPr>
          <p:cNvSpPr txBox="1">
            <a:spLocks/>
          </p:cNvSpPr>
          <p:nvPr/>
        </p:nvSpPr>
        <p:spPr>
          <a:xfrm>
            <a:off x="1099933" y="886269"/>
            <a:ext cx="6175512" cy="12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STATISTICALLY SPEAKING.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9B967-AEB1-732C-8DDB-834589A0270D}"/>
              </a:ext>
            </a:extLst>
          </p:cNvPr>
          <p:cNvSpPr txBox="1"/>
          <p:nvPr/>
        </p:nvSpPr>
        <p:spPr>
          <a:xfrm>
            <a:off x="1007166" y="4050956"/>
            <a:ext cx="3816626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RE/MAX Commercial brokers in all market segments (agents with COMM or COMRES as primary specialty for YE2023)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7CE4-46B6-8A1D-4980-DB64FD63689D}"/>
              </a:ext>
            </a:extLst>
          </p:cNvPr>
          <p:cNvSpPr txBox="1"/>
          <p:nvPr/>
        </p:nvSpPr>
        <p:spPr>
          <a:xfrm>
            <a:off x="1007165" y="2409477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1BE1C-ECEC-E680-356D-07C8F349B5DC}"/>
              </a:ext>
            </a:extLst>
          </p:cNvPr>
          <p:cNvSpPr txBox="1"/>
          <p:nvPr/>
        </p:nvSpPr>
        <p:spPr>
          <a:xfrm>
            <a:off x="100716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14,786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160FA-64FD-82C1-C297-3AFEF1FD8ECA}"/>
              </a:ext>
            </a:extLst>
          </p:cNvPr>
          <p:cNvSpPr/>
          <p:nvPr/>
        </p:nvSpPr>
        <p:spPr>
          <a:xfrm>
            <a:off x="1099933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67E01-75A8-B879-34FD-4A485FDEACB1}"/>
              </a:ext>
            </a:extLst>
          </p:cNvPr>
          <p:cNvSpPr txBox="1"/>
          <p:nvPr/>
        </p:nvSpPr>
        <p:spPr>
          <a:xfrm>
            <a:off x="1007165" y="6396593"/>
            <a:ext cx="414793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RE/MAX Commercial offices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and divisions (with COMM or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RESCOM specialty for YE2023)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C2A9F-FF5E-FDC0-B464-D0562ED8D1FB}"/>
              </a:ext>
            </a:extLst>
          </p:cNvPr>
          <p:cNvSpPr txBox="1"/>
          <p:nvPr/>
        </p:nvSpPr>
        <p:spPr>
          <a:xfrm>
            <a:off x="100716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602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D646C-26B0-F045-491A-8EB849471643}"/>
              </a:ext>
            </a:extLst>
          </p:cNvPr>
          <p:cNvSpPr/>
          <p:nvPr/>
        </p:nvSpPr>
        <p:spPr>
          <a:xfrm>
            <a:off x="1099933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FA74-A352-E3BA-ABA3-2E1A6B3FCD7C}"/>
              </a:ext>
            </a:extLst>
          </p:cNvPr>
          <p:cNvSpPr txBox="1"/>
          <p:nvPr/>
        </p:nvSpPr>
        <p:spPr>
          <a:xfrm>
            <a:off x="5539410" y="4050956"/>
            <a:ext cx="29287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Commercial sales and lease volume as of year 2023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4608E-A489-3DF6-C94E-0307002111E2}"/>
              </a:ext>
            </a:extLst>
          </p:cNvPr>
          <p:cNvSpPr txBox="1"/>
          <p:nvPr/>
        </p:nvSpPr>
        <p:spPr>
          <a:xfrm>
            <a:off x="5539410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$17.5B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4D322-8533-5295-8761-C1222F8858A7}"/>
              </a:ext>
            </a:extLst>
          </p:cNvPr>
          <p:cNvSpPr/>
          <p:nvPr/>
        </p:nvSpPr>
        <p:spPr>
          <a:xfrm>
            <a:off x="5632178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19E37-4A46-41BC-C259-159FB188E8B4}"/>
              </a:ext>
            </a:extLst>
          </p:cNvPr>
          <p:cNvSpPr txBox="1"/>
          <p:nvPr/>
        </p:nvSpPr>
        <p:spPr>
          <a:xfrm>
            <a:off x="5539410" y="6636701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countries and territories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2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FC44B-1BC2-C900-02E2-C18458824574}"/>
              </a:ext>
            </a:extLst>
          </p:cNvPr>
          <p:cNvSpPr txBox="1"/>
          <p:nvPr/>
        </p:nvSpPr>
        <p:spPr>
          <a:xfrm>
            <a:off x="5539410" y="603819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110+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42E6A-5B1C-BD9E-4BF4-F355E7A0B952}"/>
              </a:ext>
            </a:extLst>
          </p:cNvPr>
          <p:cNvSpPr/>
          <p:nvPr/>
        </p:nvSpPr>
        <p:spPr>
          <a:xfrm>
            <a:off x="5632178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DB1F6-FE87-460B-0938-CB326DF16027}"/>
              </a:ext>
            </a:extLst>
          </p:cNvPr>
          <p:cNvSpPr txBox="1"/>
          <p:nvPr/>
        </p:nvSpPr>
        <p:spPr>
          <a:xfrm>
            <a:off x="10071655" y="4050956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Worldwide commercial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transactions as of year 2023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09985-700A-88A1-70FE-577E6F37B050}"/>
              </a:ext>
            </a:extLst>
          </p:cNvPr>
          <p:cNvSpPr txBox="1"/>
          <p:nvPr/>
        </p:nvSpPr>
        <p:spPr>
          <a:xfrm>
            <a:off x="1007165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60,000+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FF6595-23CB-807A-35DC-ACA64AC887EB}"/>
              </a:ext>
            </a:extLst>
          </p:cNvPr>
          <p:cNvSpPr/>
          <p:nvPr/>
        </p:nvSpPr>
        <p:spPr>
          <a:xfrm>
            <a:off x="10164423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56455-7878-BE35-3626-0BB5478533B7}"/>
              </a:ext>
            </a:extLst>
          </p:cNvPr>
          <p:cNvSpPr txBox="1"/>
          <p:nvPr/>
        </p:nvSpPr>
        <p:spPr>
          <a:xfrm>
            <a:off x="10071655" y="6396593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Countries with at least one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commercial transaction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3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8338F2-D45C-4DC0-E3A6-E9D66FB54880}"/>
              </a:ext>
            </a:extLst>
          </p:cNvPr>
          <p:cNvSpPr txBox="1"/>
          <p:nvPr/>
        </p:nvSpPr>
        <p:spPr>
          <a:xfrm>
            <a:off x="1007165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73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5EA92-4191-9981-F553-A6255A4851A3}"/>
              </a:ext>
            </a:extLst>
          </p:cNvPr>
          <p:cNvSpPr/>
          <p:nvPr/>
        </p:nvSpPr>
        <p:spPr>
          <a:xfrm>
            <a:off x="10164423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9FBBB1-6AD1-0784-545F-EBD488109C13}"/>
              </a:ext>
            </a:extLst>
          </p:cNvPr>
          <p:cNvSpPr txBox="1"/>
          <p:nvPr/>
        </p:nvSpPr>
        <p:spPr>
          <a:xfrm>
            <a:off x="1007164" y="7708553"/>
            <a:ext cx="12099235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Global commercial Sales and Lease Volume. </a:t>
            </a: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Network-wide, including residential. </a:t>
            </a: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Number of countries reporting 1+ commercial transaction for YE2023.</a:t>
            </a:r>
            <a:endParaRPr lang="en-US" sz="11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5889-F0DD-0572-8552-8BB9AC3027AE}"/>
              </a:ext>
            </a:extLst>
          </p:cNvPr>
          <p:cNvSpPr txBox="1"/>
          <p:nvPr/>
        </p:nvSpPr>
        <p:spPr>
          <a:xfrm>
            <a:off x="5539410" y="5800244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A presence in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67BB803E-2D83-855F-B513-AD7736839E8C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23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IT’S A BIG WORLD,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WORK WITH THE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NAME KNOWN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AROUND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0AC1-5CF2-2963-C229-B06AD17002F7}"/>
              </a:ext>
            </a:extLst>
          </p:cNvPr>
          <p:cNvSpPr txBox="1"/>
          <p:nvPr/>
        </p:nvSpPr>
        <p:spPr>
          <a:xfrm>
            <a:off x="1073425" y="3445565"/>
            <a:ext cx="4903305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When you choose to work with a RE/MAX Commercial broker, you’re choosing to tap into a global network backed by the power of one of the most recognized brands in real estate. The RE/MAX brand gives instant credibility and opens doors to properties all over the world.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2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A presence in over 110 countries and territories, </a:t>
            </a:r>
            <a:b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and more than 140,000 agents, means more potential investment opportunities for you.</a:t>
            </a:r>
          </a:p>
        </p:txBody>
      </p:sp>
    </p:spTree>
    <p:extLst>
      <p:ext uri="{BB962C8B-B14F-4D97-AF65-F5344CB8AC3E}">
        <p14:creationId xmlns:p14="http://schemas.microsoft.com/office/powerpoint/2010/main" val="242037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505D48E1-926C-AE14-B474-77F5365A7AD5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5446641" cy="310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GROWING YOUR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BUSINESS? </a:t>
            </a:r>
          </a:p>
          <a:p>
            <a:pPr>
              <a:lnSpc>
                <a:spcPct val="80000"/>
              </a:lnSpc>
            </a:pPr>
            <a:endParaRPr lang="en-US" sz="44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THAT’S OUR BUSINESS.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AA71-674C-0297-7254-6D168A39886A}"/>
              </a:ext>
            </a:extLst>
          </p:cNvPr>
          <p:cNvSpPr txBox="1"/>
          <p:nvPr/>
        </p:nvSpPr>
        <p:spPr>
          <a:xfrm>
            <a:off x="1007165" y="5336249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OUR PROPERTY REACH HELPS YOU DIVERSIFY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8C08B-96D1-49B3-8F59-A9DB72ABF6A6}"/>
              </a:ext>
            </a:extLst>
          </p:cNvPr>
          <p:cNvSpPr txBox="1"/>
          <p:nvPr/>
        </p:nvSpPr>
        <p:spPr>
          <a:xfrm>
            <a:off x="7354957" y="2743200"/>
            <a:ext cx="6175511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Unlike other brands, you won’t be confined to a single commercial sector here. Our commercial brokers have access to comprehensive asset experience, providing insights across diverse listings and allowing you to explore multiple property types if you choose.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rgbClr val="0C2549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Empower your inner entrepreneur with 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6156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20">
            <a:extLst>
              <a:ext uri="{FF2B5EF4-FFF2-40B4-BE49-F238E27FC236}">
                <a16:creationId xmlns:a16="http://schemas.microsoft.com/office/drawing/2014/main" id="{6594A669-9443-023F-0379-6FC55C795CB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RESOURCE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2F46-EEA1-1CCC-739B-4528594C8089}"/>
              </a:ext>
            </a:extLst>
          </p:cNvPr>
          <p:cNvSpPr txBox="1"/>
          <p:nvPr/>
        </p:nvSpPr>
        <p:spPr>
          <a:xfrm>
            <a:off x="1073425" y="2531165"/>
            <a:ext cx="5605670" cy="410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In today’s market, staying ahead is key to maximizing your investment. RE/MAX Commercial provides brokers with cutting-edge tools and the latest resources to help keep you at the forefront. With expertise spanning multiple areas of specialization, not just a select few, our brokers can help you uncover more opportunities to help grow your portfolio.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Our resourcefulness works. RE/MAX Commercial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represents thousands of leading organizations and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individual investors in sales, closing over $17.5 billion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global commercial sales and lease volume from over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60,000 transactions worldwide in 2023.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Our brokers stay laser-focused — so you stay </a:t>
            </a:r>
            <a:b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cutting edge.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7A1F34-3409-B530-69BE-842BFD338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12322"/>
              </p:ext>
            </p:extLst>
          </p:nvPr>
        </p:nvGraphicFramePr>
        <p:xfrm>
          <a:off x="9064484" y="1284035"/>
          <a:ext cx="4426227" cy="630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26227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781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AREAS OF SPECIALIZATION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42278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Acquisition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745472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Disposition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029154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Leasing Services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Distressed Properties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Business Brokerages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731392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Property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003347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Consulting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395608"/>
                  </a:ext>
                </a:extLst>
              </a:tr>
              <a:tr h="2192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remaxcommercial.com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00505000000020004" pitchFamily="2" charset="77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 Medium" panose="02000505000000020004" pitchFamily="2" charset="77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The RE/MAX Commercial website features thousands of commercial listings across all asset types from around the globe.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5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3A31C9DA-DA7B-2BB5-56C8-C9DAD1AE0AB8}"/>
              </a:ext>
            </a:extLst>
          </p:cNvPr>
          <p:cNvSpPr txBox="1">
            <a:spLocks/>
          </p:cNvSpPr>
          <p:nvPr/>
        </p:nvSpPr>
        <p:spPr>
          <a:xfrm>
            <a:off x="1099933" y="767000"/>
            <a:ext cx="4863545" cy="236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COMMERCIAL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THAT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BUILDS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COMMUNITIES.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604F-F9CA-3230-C1B5-05EF3D6A6568}"/>
              </a:ext>
            </a:extLst>
          </p:cNvPr>
          <p:cNvSpPr txBox="1"/>
          <p:nvPr/>
        </p:nvSpPr>
        <p:spPr>
          <a:xfrm>
            <a:off x="6255027" y="767000"/>
            <a:ext cx="8203096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For over 30 years, RE/MAX has proudly partnered with Children’s Miracle Network Hospitals® to change kids’ health and future. Each year, the lives of over 12 million children are positively impacted by this partnership. RE/MAX commercial brokers and residential agents have raised over $200 million through the Miracle Commercial Property and Miracle Home programs to support the 170 CMN Hospitals throughout US and Canada.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Visit </a:t>
            </a:r>
            <a:r>
              <a:rPr lang="en-US" dirty="0" err="1">
                <a:solidFill>
                  <a:srgbClr val="0C2549"/>
                </a:solidFill>
                <a:latin typeface="Montserrat Light" pitchFamily="2" charset="77"/>
              </a:rPr>
              <a:t>cmn.org</a:t>
            </a: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to learn more about how our commercial brokers can participate in the Miracle Property program and make a donation after each closed transaction. 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rgbClr val="0C2549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We put our money where the miracles are — and give back in a big way.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ED66B6-763C-F9DA-C4ED-1DA88F7D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21780"/>
              </p:ext>
            </p:extLst>
          </p:nvPr>
        </p:nvGraphicFramePr>
        <p:xfrm>
          <a:off x="1099933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Companies with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most CCIM Designees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7" name="Google Shape;161;p20">
            <a:extLst>
              <a:ext uri="{FF2B5EF4-FFF2-40B4-BE49-F238E27FC236}">
                <a16:creationId xmlns:a16="http://schemas.microsoft.com/office/drawing/2014/main" id="{5016FC5D-501C-FF89-33DF-83E5D08A20FE}"/>
              </a:ext>
            </a:extLst>
          </p:cNvPr>
          <p:cNvSpPr txBox="1">
            <a:spLocks/>
          </p:cNvSpPr>
          <p:nvPr/>
        </p:nvSpPr>
        <p:spPr>
          <a:xfrm>
            <a:off x="1099933" y="4830421"/>
            <a:ext cx="6612832" cy="52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ARE INDUSTRY LEADERS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FC50C4-053F-9722-C3E0-517924837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450"/>
              </p:ext>
            </p:extLst>
          </p:nvPr>
        </p:nvGraphicFramePr>
        <p:xfrm>
          <a:off x="3988906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Lipsey Company’s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Top Brand Survey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5D5E45-B1A9-CF13-ADEA-0E8660030AE1}"/>
              </a:ext>
            </a:extLst>
          </p:cNvPr>
          <p:cNvSpPr txBox="1"/>
          <p:nvPr/>
        </p:nvSpPr>
        <p:spPr>
          <a:xfrm>
            <a:off x="993914" y="7486897"/>
            <a:ext cx="5552660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U.S. and Canada combined.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According to The CCIM Institute, as of December 2023.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Lipsey’s 2023 Top 25 Commercial Real Estate Brand Survey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4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9EA23-C2E5-64AE-08A7-1ED189C09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5FB01-306D-1C0E-4D65-D62A819F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929"/>
      </p:ext>
    </p:extLst>
  </p:cSld>
  <p:clrMapOvr>
    <a:masterClrMapping/>
  </p:clrMapOvr>
</p:sld>
</file>

<file path=ppt/theme/theme1.xml><?xml version="1.0" encoding="utf-8"?>
<a:theme xmlns:a="http://schemas.openxmlformats.org/drawingml/2006/main" name="2024 RE/MAX Commercial">
  <a:themeElements>
    <a:clrScheme name="RMX Commercial">
      <a:dk1>
        <a:srgbClr val="0C2648"/>
      </a:dk1>
      <a:lt1>
        <a:srgbClr val="FFFFFF"/>
      </a:lt1>
      <a:dk2>
        <a:srgbClr val="0C2648"/>
      </a:dk2>
      <a:lt2>
        <a:srgbClr val="FFFFFF"/>
      </a:lt2>
      <a:accent1>
        <a:srgbClr val="424042"/>
      </a:accent1>
      <a:accent2>
        <a:srgbClr val="7D868B"/>
      </a:accent2>
      <a:accent3>
        <a:srgbClr val="C6CACC"/>
      </a:accent3>
      <a:accent4>
        <a:srgbClr val="EDEFEE"/>
      </a:accent4>
      <a:accent5>
        <a:srgbClr val="DD1E2F"/>
      </a:accent5>
      <a:accent6>
        <a:srgbClr val="232223"/>
      </a:accent6>
      <a:hlink>
        <a:srgbClr val="425C79"/>
      </a:hlink>
      <a:folHlink>
        <a:srgbClr val="485C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687</Words>
  <Application>Microsoft Macintosh PowerPoint</Application>
  <PresentationFormat>Custom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Medium</vt:lpstr>
      <vt:lpstr>Montserrat ExtraBold</vt:lpstr>
      <vt:lpstr>Montserrat</vt:lpstr>
      <vt:lpstr>Arial</vt:lpstr>
      <vt:lpstr>Montserrat Light</vt:lpstr>
      <vt:lpstr>2024 RE/MAX Commercial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Malinowski, Jackie</cp:lastModifiedBy>
  <cp:revision>15</cp:revision>
  <dcterms:modified xsi:type="dcterms:W3CDTF">2024-11-13T21:20:58Z</dcterms:modified>
</cp:coreProperties>
</file>